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4"/>
  </p:notesMasterIdLst>
  <p:sldIdLst>
    <p:sldId id="279" r:id="rId6"/>
    <p:sldId id="284" r:id="rId7"/>
    <p:sldId id="286" r:id="rId8"/>
    <p:sldId id="305" r:id="rId9"/>
    <p:sldId id="287" r:id="rId10"/>
    <p:sldId id="288" r:id="rId11"/>
    <p:sldId id="291" r:id="rId12"/>
    <p:sldId id="300" r:id="rId13"/>
    <p:sldId id="298" r:id="rId14"/>
    <p:sldId id="295" r:id="rId15"/>
    <p:sldId id="301" r:id="rId16"/>
    <p:sldId id="302" r:id="rId17"/>
    <p:sldId id="303" r:id="rId18"/>
    <p:sldId id="299" r:id="rId19"/>
    <p:sldId id="304" r:id="rId20"/>
    <p:sldId id="297" r:id="rId21"/>
    <p:sldId id="285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8/11/2024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2" y="381001"/>
            <a:ext cx="8631721" cy="3429000"/>
          </a:xfrm>
        </p:spPr>
        <p:txBody>
          <a:bodyPr/>
          <a:lstStyle/>
          <a:p>
            <a:r>
              <a:rPr lang="en-US" sz="4400" dirty="0"/>
              <a:t>Australian insights on income dynamics from administrative data (2002-2022)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1yr growth of </a:t>
            </a:r>
            <a:r>
              <a:rPr lang="en-AU" err="1">
                <a:ea typeface="Roboto Black"/>
                <a:cs typeface="Arial"/>
              </a:rPr>
              <a:t>residualised</a:t>
            </a:r>
            <a:r>
              <a:rPr lang="en-AU">
                <a:ea typeface="Roboto Black"/>
                <a:cs typeface="Arial"/>
              </a:rPr>
              <a:t> earnings</a:t>
            </a:r>
            <a:endParaRPr lang="en-US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1yr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</a:t>
            </a:r>
            <a:r>
              <a:rPr lang="en-AU">
                <a:ea typeface="Roboto Black"/>
                <a:cs typeface="Arial"/>
              </a:rPr>
              <a:t> by permanent income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AC86740-8A83-56EC-3E46-CBC62BC26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153329"/>
            <a:ext cx="5600700" cy="5124450"/>
          </a:xfrm>
          <a:prstGeom prst="rect">
            <a:avLst/>
          </a:prstGeom>
        </p:spPr>
      </p:pic>
      <p:pic>
        <p:nvPicPr>
          <p:cNvPr id="14" name="Picture 1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F85873F-1866-6FA1-E372-545FB5312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17" y="1153329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1yr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</a:t>
            </a:r>
            <a:r>
              <a:rPr lang="en-AU">
                <a:ea typeface="Roboto Black"/>
                <a:cs typeface="Arial"/>
              </a:rPr>
              <a:t> by permanent income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691643-F6CF-5879-0569-43DB9BC3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8" y="1280818"/>
            <a:ext cx="5600700" cy="4819650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E60B4A4-25D4-73CE-DCB9-F1782210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01" y="1292215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1yr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</a:t>
            </a:r>
            <a:r>
              <a:rPr lang="en-AU">
                <a:ea typeface="Roboto Black"/>
                <a:cs typeface="Arial"/>
              </a:rPr>
              <a:t> by permanent income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11" name="Picture 10" descr="A graph of growth and growth of income&#10;&#10;Description automatically generated with medium confidence">
            <a:extLst>
              <a:ext uri="{FF2B5EF4-FFF2-40B4-BE49-F238E27FC236}">
                <a16:creationId xmlns:a16="http://schemas.microsoft.com/office/drawing/2014/main" id="{BF44B791-EF75-E736-249F-DB162CB8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225550"/>
            <a:ext cx="5600700" cy="49149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F5087D3-6C8C-63B4-275A-EC58241EB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184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4D9703A-8004-D471-0262-FADBD22B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442085"/>
            <a:ext cx="5600700" cy="5010150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AB0D43-8503-4FEC-DD57-2962718FB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90" y="1442085"/>
            <a:ext cx="5600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Gianni’s LEED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is missing, use value from Individual Tax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in focus: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full time for at least one quarter of year at the national minimum wage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1123879" y="1138560"/>
            <a:ext cx="3361761" cy="28543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Graph on the 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timing of recessions over past 20 years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GDP growth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Unemployment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0" y="534035"/>
            <a:ext cx="3568103" cy="3021965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2CEB463-0899-4EC0-CF34-F459388D4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50" y="3614978"/>
            <a:ext cx="3433101" cy="305943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3BA0739-0520-72F4-7BCB-9E1F9F5EB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43" y="501332"/>
            <a:ext cx="3263457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370417" y="1162771"/>
            <a:ext cx="10644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as primary source to address this is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XXX [outline]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specific coding issues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Inequality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9D2F8-C805-3400-A788-E520E13D71A4}"/>
              </a:ext>
            </a:extLst>
          </p:cNvPr>
          <p:cNvSpPr txBox="1"/>
          <p:nvPr/>
        </p:nvSpPr>
        <p:spPr>
          <a:xfrm>
            <a:off x="3694594" y="561187"/>
            <a:ext cx="771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64" y="1026443"/>
            <a:ext cx="2986712" cy="2570198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36D1C21D-0139-0E32-C2E7-65A926EA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64" y="4085436"/>
            <a:ext cx="3008305" cy="2680871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8" y="1072163"/>
            <a:ext cx="3115320" cy="2680871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891A9006-6273-E694-DC16-C245BA113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95" y="3928790"/>
            <a:ext cx="3115320" cy="26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Inequality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6F41D-75CC-2938-8F74-F4EB1936621D}"/>
              </a:ext>
            </a:extLst>
          </p:cNvPr>
          <p:cNvSpPr txBox="1"/>
          <p:nvPr/>
        </p:nvSpPr>
        <p:spPr>
          <a:xfrm>
            <a:off x="2121847" y="109615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Evolution of Labour Earnings Inequality by Cohort</a:t>
            </a:r>
            <a:endParaRPr lang="en-NZ" b="1" dirty="0"/>
          </a:p>
        </p:txBody>
      </p:sp>
      <p:pic>
        <p:nvPicPr>
          <p:cNvPr id="7" name="Picture 6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45F271BD-53D8-AD6F-3FBD-43161692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43" y="1951152"/>
            <a:ext cx="4771767" cy="4155008"/>
          </a:xfrm>
          <a:prstGeom prst="rect">
            <a:avLst/>
          </a:prstGeom>
        </p:spPr>
      </p:pic>
      <p:pic>
        <p:nvPicPr>
          <p:cNvPr id="11" name="Picture 10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95AC73C0-325B-F5A5-95D1-09C4F2EE6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" y="1982444"/>
            <a:ext cx="4735830" cy="41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Props1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441</Words>
  <Application>Microsoft Office PowerPoint</Application>
  <PresentationFormat>Widescreen</PresentationFormat>
  <Paragraphs>70</Paragraphs>
  <Slides>18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Australian insights on income dynamics from administrative data (2002-2022)</vt:lpstr>
      <vt:lpstr>PowerPoint Presentation</vt:lpstr>
      <vt:lpstr>Variable construction</vt:lpstr>
      <vt:lpstr>Macroeconomic performance</vt:lpstr>
      <vt:lpstr>Australia specific coding issues</vt:lpstr>
      <vt:lpstr>PowerPoint Presentation</vt:lpstr>
      <vt:lpstr>Inequality figures</vt:lpstr>
      <vt:lpstr>Inequality figures</vt:lpstr>
      <vt:lpstr>PowerPoint Presentation</vt:lpstr>
      <vt:lpstr>1yr growth of residualised earnings</vt:lpstr>
      <vt:lpstr>1yr growth of residualised earnings by permanent income</vt:lpstr>
      <vt:lpstr>1yr growth of residualised earnings by permanent income</vt:lpstr>
      <vt:lpstr>1yr growth of residualised earnings by permanent income</vt:lpstr>
      <vt:lpstr>PowerPoint Presentation</vt:lpstr>
      <vt:lpstr>Rank-rank mobility within permanent income distribution</vt:lpstr>
      <vt:lpstr>PowerPoint Presentation</vt:lpstr>
      <vt:lpstr>Data construction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 Nolan</cp:lastModifiedBy>
  <cp:revision>73</cp:revision>
  <dcterms:created xsi:type="dcterms:W3CDTF">2024-03-04T23:45:18Z</dcterms:created>
  <dcterms:modified xsi:type="dcterms:W3CDTF">2024-11-08T01:10:37Z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